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87" r:id="rId3"/>
    <p:sldId id="259" r:id="rId4"/>
    <p:sldId id="261" r:id="rId5"/>
    <p:sldId id="281" r:id="rId6"/>
    <p:sldId id="288" r:id="rId7"/>
    <p:sldId id="268" r:id="rId8"/>
    <p:sldId id="286" r:id="rId9"/>
    <p:sldId id="260" r:id="rId10"/>
  </p:sldIdLst>
  <p:sldSz cx="9144000" cy="5143500" type="screen16x9"/>
  <p:notesSz cx="6858000" cy="9144000"/>
  <p:embeddedFontLst>
    <p:embeddedFont>
      <p:font typeface="Dosis" panose="020B0604020202020204" charset="0"/>
      <p:regular r:id="rId12"/>
      <p:bold r:id="rId13"/>
    </p:embeddedFont>
    <p:embeddedFont>
      <p:font typeface="Dosis ExtraLight" panose="020B0604020202020204" charset="0"/>
      <p:regular r:id="rId14"/>
      <p:bold r:id="rId15"/>
    </p:embeddedFont>
    <p:embeddedFont>
      <p:font typeface="Pontano Sans" panose="020B0604020202020204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060898-4E1C-4300-B3F9-ECAE13062A8E}">
  <a:tblStyle styleId="{AB060898-4E1C-4300-B3F9-ECAE13062A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715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377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8484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4136135"/>
            <a:ext cx="1085915" cy="1007345"/>
          </a:xfrm>
          <a:custGeom>
            <a:avLst/>
            <a:gdLst/>
            <a:ahLst/>
            <a:cxnLst/>
            <a:rect l="l" t="t" r="r" b="b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936023" cy="2500369"/>
          </a:xfrm>
          <a:custGeom>
            <a:avLst/>
            <a:gdLst/>
            <a:ahLst/>
            <a:cxnLst/>
            <a:rect l="l" t="t" r="r" b="b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221665" y="0"/>
            <a:ext cx="971649" cy="84302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650244" y="3237827"/>
            <a:ext cx="930521" cy="1355672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7602686" y="3512916"/>
            <a:ext cx="1278848" cy="1021604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6991883" y="3961149"/>
            <a:ext cx="566286" cy="927029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0" y="2514602"/>
            <a:ext cx="1378855" cy="1907408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2114578" y="0"/>
            <a:ext cx="1107352" cy="96447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7600940" y="421461"/>
            <a:ext cx="1543076" cy="2686124"/>
          </a:xfrm>
          <a:custGeom>
            <a:avLst/>
            <a:gdLst/>
            <a:ahLst/>
            <a:cxnLst/>
            <a:rect l="l" t="t" r="r" b="b"/>
            <a:pathLst>
              <a:path w="15908" h="27692" extrusionOk="0">
                <a:moveTo>
                  <a:pt x="13846" y="1"/>
                </a:moveTo>
                <a:lnTo>
                  <a:pt x="13128" y="19"/>
                </a:lnTo>
                <a:lnTo>
                  <a:pt x="12428" y="74"/>
                </a:lnTo>
                <a:lnTo>
                  <a:pt x="11729" y="166"/>
                </a:lnTo>
                <a:lnTo>
                  <a:pt x="11047" y="277"/>
                </a:lnTo>
                <a:lnTo>
                  <a:pt x="10384" y="442"/>
                </a:lnTo>
                <a:lnTo>
                  <a:pt x="9722" y="627"/>
                </a:lnTo>
                <a:lnTo>
                  <a:pt x="9077" y="848"/>
                </a:lnTo>
                <a:lnTo>
                  <a:pt x="8451" y="1087"/>
                </a:lnTo>
                <a:lnTo>
                  <a:pt x="7844" y="1363"/>
                </a:lnTo>
                <a:lnTo>
                  <a:pt x="7255" y="1676"/>
                </a:lnTo>
                <a:lnTo>
                  <a:pt x="6665" y="2007"/>
                </a:lnTo>
                <a:lnTo>
                  <a:pt x="6113" y="2357"/>
                </a:lnTo>
                <a:lnTo>
                  <a:pt x="5561" y="2744"/>
                </a:lnTo>
                <a:lnTo>
                  <a:pt x="5045" y="3167"/>
                </a:lnTo>
                <a:lnTo>
                  <a:pt x="4530" y="3591"/>
                </a:lnTo>
                <a:lnTo>
                  <a:pt x="4051" y="4051"/>
                </a:lnTo>
                <a:lnTo>
                  <a:pt x="3591" y="4530"/>
                </a:lnTo>
                <a:lnTo>
                  <a:pt x="3167" y="5045"/>
                </a:lnTo>
                <a:lnTo>
                  <a:pt x="2744" y="5561"/>
                </a:lnTo>
                <a:lnTo>
                  <a:pt x="2357" y="6113"/>
                </a:lnTo>
                <a:lnTo>
                  <a:pt x="2007" y="6666"/>
                </a:lnTo>
                <a:lnTo>
                  <a:pt x="1676" y="7255"/>
                </a:lnTo>
                <a:lnTo>
                  <a:pt x="1363" y="7844"/>
                </a:lnTo>
                <a:lnTo>
                  <a:pt x="1087" y="8452"/>
                </a:lnTo>
                <a:lnTo>
                  <a:pt x="847" y="9078"/>
                </a:lnTo>
                <a:lnTo>
                  <a:pt x="626" y="9722"/>
                </a:lnTo>
                <a:lnTo>
                  <a:pt x="442" y="10385"/>
                </a:lnTo>
                <a:lnTo>
                  <a:pt x="276" y="11048"/>
                </a:lnTo>
                <a:lnTo>
                  <a:pt x="166" y="11729"/>
                </a:lnTo>
                <a:lnTo>
                  <a:pt x="74" y="12428"/>
                </a:lnTo>
                <a:lnTo>
                  <a:pt x="19" y="13128"/>
                </a:lnTo>
                <a:lnTo>
                  <a:pt x="0" y="13846"/>
                </a:lnTo>
                <a:lnTo>
                  <a:pt x="19" y="14564"/>
                </a:lnTo>
                <a:lnTo>
                  <a:pt x="74" y="15264"/>
                </a:lnTo>
                <a:lnTo>
                  <a:pt x="166" y="15964"/>
                </a:lnTo>
                <a:lnTo>
                  <a:pt x="276" y="16645"/>
                </a:lnTo>
                <a:lnTo>
                  <a:pt x="442" y="17308"/>
                </a:lnTo>
                <a:lnTo>
                  <a:pt x="626" y="17970"/>
                </a:lnTo>
                <a:lnTo>
                  <a:pt x="847" y="18615"/>
                </a:lnTo>
                <a:lnTo>
                  <a:pt x="1087" y="19241"/>
                </a:lnTo>
                <a:lnTo>
                  <a:pt x="1363" y="19848"/>
                </a:lnTo>
                <a:lnTo>
                  <a:pt x="1676" y="20438"/>
                </a:lnTo>
                <a:lnTo>
                  <a:pt x="2007" y="21027"/>
                </a:lnTo>
                <a:lnTo>
                  <a:pt x="2357" y="21579"/>
                </a:lnTo>
                <a:lnTo>
                  <a:pt x="2744" y="22131"/>
                </a:lnTo>
                <a:lnTo>
                  <a:pt x="3167" y="22647"/>
                </a:lnTo>
                <a:lnTo>
                  <a:pt x="3591" y="23162"/>
                </a:lnTo>
                <a:lnTo>
                  <a:pt x="4051" y="23641"/>
                </a:lnTo>
                <a:lnTo>
                  <a:pt x="4530" y="24101"/>
                </a:lnTo>
                <a:lnTo>
                  <a:pt x="5045" y="24525"/>
                </a:lnTo>
                <a:lnTo>
                  <a:pt x="5561" y="24948"/>
                </a:lnTo>
                <a:lnTo>
                  <a:pt x="6113" y="25335"/>
                </a:lnTo>
                <a:lnTo>
                  <a:pt x="6665" y="25685"/>
                </a:lnTo>
                <a:lnTo>
                  <a:pt x="7255" y="26016"/>
                </a:lnTo>
                <a:lnTo>
                  <a:pt x="7844" y="26329"/>
                </a:lnTo>
                <a:lnTo>
                  <a:pt x="8451" y="26605"/>
                </a:lnTo>
                <a:lnTo>
                  <a:pt x="9077" y="26845"/>
                </a:lnTo>
                <a:lnTo>
                  <a:pt x="9722" y="27066"/>
                </a:lnTo>
                <a:lnTo>
                  <a:pt x="10384" y="27250"/>
                </a:lnTo>
                <a:lnTo>
                  <a:pt x="11047" y="27416"/>
                </a:lnTo>
                <a:lnTo>
                  <a:pt x="11729" y="27526"/>
                </a:lnTo>
                <a:lnTo>
                  <a:pt x="12428" y="27618"/>
                </a:lnTo>
                <a:lnTo>
                  <a:pt x="13128" y="27673"/>
                </a:lnTo>
                <a:lnTo>
                  <a:pt x="13846" y="27692"/>
                </a:lnTo>
                <a:lnTo>
                  <a:pt x="14361" y="27673"/>
                </a:lnTo>
                <a:lnTo>
                  <a:pt x="14895" y="27655"/>
                </a:lnTo>
                <a:lnTo>
                  <a:pt x="15392" y="27600"/>
                </a:lnTo>
                <a:lnTo>
                  <a:pt x="15908" y="27544"/>
                </a:lnTo>
                <a:lnTo>
                  <a:pt x="15908" y="148"/>
                </a:lnTo>
                <a:lnTo>
                  <a:pt x="15392" y="93"/>
                </a:lnTo>
                <a:lnTo>
                  <a:pt x="14895" y="37"/>
                </a:lnTo>
                <a:lnTo>
                  <a:pt x="14361" y="19"/>
                </a:lnTo>
                <a:lnTo>
                  <a:pt x="138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3344575" y="1323600"/>
            <a:ext cx="38592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⊷"/>
              <a:defRPr sz="2600" i="1">
                <a:solidFill>
                  <a:schemeClr val="accent2"/>
                </a:solidFill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⊶"/>
              <a:defRPr sz="2600" i="1">
                <a:solidFill>
                  <a:schemeClr val="accent2"/>
                </a:solidFill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⊸"/>
              <a:defRPr sz="2600" i="1">
                <a:solidFill>
                  <a:schemeClr val="accent2"/>
                </a:solidFill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sz="2600" i="1">
                <a:solidFill>
                  <a:schemeClr val="accent2"/>
                </a:solidFill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sz="2600" i="1">
                <a:solidFill>
                  <a:schemeClr val="accent2"/>
                </a:solidFill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sz="2600" i="1">
                <a:solidFill>
                  <a:schemeClr val="accent2"/>
                </a:solidFill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●"/>
              <a:defRPr sz="2600" i="1">
                <a:solidFill>
                  <a:schemeClr val="accent2"/>
                </a:solidFill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○"/>
              <a:defRPr sz="2600" i="1">
                <a:solidFill>
                  <a:schemeClr val="accent2"/>
                </a:solidFill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Char char="■"/>
              <a:defRPr sz="2600" i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/>
          <p:nvPr/>
        </p:nvSpPr>
        <p:spPr>
          <a:xfrm>
            <a:off x="1531725" y="1092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9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528548" y="1071451"/>
            <a:ext cx="1164582" cy="1832524"/>
          </a:xfrm>
          <a:custGeom>
            <a:avLst/>
            <a:gdLst/>
            <a:ahLst/>
            <a:cxnLst/>
            <a:rect l="l" t="t" r="r" b="b"/>
            <a:pathLst>
              <a:path w="12006" h="18892" extrusionOk="0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1192991" y="0"/>
            <a:ext cx="2343229" cy="1357321"/>
          </a:xfrm>
          <a:custGeom>
            <a:avLst/>
            <a:gdLst/>
            <a:ahLst/>
            <a:cxnLst/>
            <a:rect l="l" t="t" r="r" b="b"/>
            <a:pathLst>
              <a:path w="24157" h="13993" extrusionOk="0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0" y="3350346"/>
            <a:ext cx="1257314" cy="1793142"/>
          </a:xfrm>
          <a:custGeom>
            <a:avLst/>
            <a:gdLst/>
            <a:ahLst/>
            <a:cxnLst/>
            <a:rect l="l" t="t" r="r" b="b"/>
            <a:pathLst>
              <a:path w="12962" h="18486" extrusionOk="0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320075" y="1694175"/>
            <a:ext cx="43668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1"/>
          </p:nvPr>
        </p:nvSpPr>
        <p:spPr>
          <a:xfrm>
            <a:off x="3822000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2"/>
          </p:nvPr>
        </p:nvSpPr>
        <p:spPr>
          <a:xfrm>
            <a:off x="5448638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3"/>
          </p:nvPr>
        </p:nvSpPr>
        <p:spPr>
          <a:xfrm>
            <a:off x="7075276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320075" y="1694182"/>
            <a:ext cx="43668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ctrTitle"/>
          </p:nvPr>
        </p:nvSpPr>
        <p:spPr>
          <a:xfrm>
            <a:off x="4961629" y="2210462"/>
            <a:ext cx="3957900" cy="15346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sz="6600" dirty="0"/>
              <a:t>Data vs Wild</a:t>
            </a:r>
            <a:br>
              <a:rPr lang="en-US" sz="6600" dirty="0"/>
            </a:br>
            <a:r>
              <a:rPr lang="en-US" sz="2800" dirty="0"/>
              <a:t>Project # 2</a:t>
            </a:r>
            <a:endParaRPr lang="en-US" dirty="0"/>
          </a:p>
        </p:txBody>
      </p:sp>
      <p:pic>
        <p:nvPicPr>
          <p:cNvPr id="109" name="Google Shape;109;p14"/>
          <p:cNvPicPr preferRelativeResize="0"/>
          <p:nvPr/>
        </p:nvPicPr>
        <p:blipFill rotWithShape="1">
          <a:blip r:embed="rId3">
            <a:alphaModFix/>
          </a:blip>
          <a:srcRect l="932" r="942"/>
          <a:stretch/>
        </p:blipFill>
        <p:spPr>
          <a:xfrm>
            <a:off x="224471" y="446550"/>
            <a:ext cx="4608989" cy="4696974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Google Shape;141;p18">
            <a:extLst>
              <a:ext uri="{FF2B5EF4-FFF2-40B4-BE49-F238E27FC236}">
                <a16:creationId xmlns:a16="http://schemas.microsoft.com/office/drawing/2014/main" id="{D67E046A-667B-40A5-996B-D1BEB8B2A6C5}"/>
              </a:ext>
            </a:extLst>
          </p:cNvPr>
          <p:cNvSpPr txBox="1">
            <a:spLocks/>
          </p:cNvSpPr>
          <p:nvPr/>
        </p:nvSpPr>
        <p:spPr>
          <a:xfrm>
            <a:off x="5451519" y="4380564"/>
            <a:ext cx="38592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dirty="0"/>
              <a:t>Survival of Data Scientists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61DB8-BCCA-4EA6-81DD-27140C120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011389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AEFBCC-265A-4068-90CD-3308B4A6D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08423"/>
            <a:ext cx="1102659" cy="10350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>
            <a:spLocks noGrp="1"/>
          </p:cNvSpPr>
          <p:nvPr>
            <p:ph type="title"/>
          </p:nvPr>
        </p:nvSpPr>
        <p:spPr>
          <a:xfrm>
            <a:off x="3822000" y="3598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Team</a:t>
            </a:r>
            <a:endParaRPr dirty="0"/>
          </a:p>
        </p:txBody>
      </p:sp>
      <p:sp>
        <p:nvSpPr>
          <p:cNvPr id="300" name="Google Shape;300;p31"/>
          <p:cNvSpPr txBox="1">
            <a:spLocks noGrp="1"/>
          </p:cNvSpPr>
          <p:nvPr>
            <p:ph type="body" idx="1"/>
          </p:nvPr>
        </p:nvSpPr>
        <p:spPr>
          <a:xfrm>
            <a:off x="3822000" y="1015175"/>
            <a:ext cx="1547400" cy="18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Prabhat Sharma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/>
              <a:t>Team Lead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Over 15 years of IT experience in the field of analytics focused in Financial Domain</a:t>
            </a:r>
            <a:endParaRPr sz="1200" dirty="0"/>
          </a:p>
        </p:txBody>
      </p:sp>
      <p:sp>
        <p:nvSpPr>
          <p:cNvPr id="301" name="Google Shape;301;p31"/>
          <p:cNvSpPr txBox="1">
            <a:spLocks noGrp="1"/>
          </p:cNvSpPr>
          <p:nvPr>
            <p:ph type="body" idx="2"/>
          </p:nvPr>
        </p:nvSpPr>
        <p:spPr>
          <a:xfrm>
            <a:off x="5448638" y="1015175"/>
            <a:ext cx="1547400" cy="18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Ilham Tirmizi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/>
              <a:t>Data Scientist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Over 15 years of IT experience in ETRM</a:t>
            </a:r>
          </a:p>
        </p:txBody>
      </p:sp>
      <p:sp>
        <p:nvSpPr>
          <p:cNvPr id="302" name="Google Shape;302;p31"/>
          <p:cNvSpPr txBox="1">
            <a:spLocks noGrp="1"/>
          </p:cNvSpPr>
          <p:nvPr>
            <p:ph type="body" idx="3"/>
          </p:nvPr>
        </p:nvSpPr>
        <p:spPr>
          <a:xfrm>
            <a:off x="7075275" y="1015175"/>
            <a:ext cx="1547400" cy="18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Rizwan Mohammed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/>
              <a:t>Data Scientist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Over 10 years of IT experience in Data Integration and Business Architecture</a:t>
            </a:r>
            <a:endParaRPr sz="1200" dirty="0"/>
          </a:p>
        </p:txBody>
      </p:sp>
      <p:sp>
        <p:nvSpPr>
          <p:cNvPr id="303" name="Google Shape;303;p3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04" name="Google Shape;304;p31"/>
          <p:cNvSpPr txBox="1">
            <a:spLocks noGrp="1"/>
          </p:cNvSpPr>
          <p:nvPr>
            <p:ph type="body" idx="1"/>
          </p:nvPr>
        </p:nvSpPr>
        <p:spPr>
          <a:xfrm>
            <a:off x="3822000" y="2920175"/>
            <a:ext cx="1547400" cy="18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Tariq Rahiman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dirty="0"/>
              <a:t>Data Expert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Over 10 years of IT experience, QA Manager in Retail Domain</a:t>
            </a:r>
          </a:p>
        </p:txBody>
      </p:sp>
      <p:sp>
        <p:nvSpPr>
          <p:cNvPr id="305" name="Google Shape;305;p31"/>
          <p:cNvSpPr txBox="1">
            <a:spLocks noGrp="1"/>
          </p:cNvSpPr>
          <p:nvPr>
            <p:ph type="body" idx="2"/>
          </p:nvPr>
        </p:nvSpPr>
        <p:spPr>
          <a:xfrm>
            <a:off x="5448638" y="2920175"/>
            <a:ext cx="1547400" cy="18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Hamza Khan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/>
              <a:t>Domain Expert</a:t>
            </a:r>
          </a:p>
          <a:p>
            <a:pPr marL="0" lvl="0" indent="0">
              <a:buNone/>
            </a:pPr>
            <a:r>
              <a:rPr lang="en-US" sz="1200" dirty="0"/>
              <a:t>Mechanical Engr Student</a:t>
            </a:r>
            <a:endParaRPr lang="en" sz="1200" dirty="0"/>
          </a:p>
        </p:txBody>
      </p:sp>
      <p:sp>
        <p:nvSpPr>
          <p:cNvPr id="14" name="Google Shape;305;p31">
            <a:extLst>
              <a:ext uri="{FF2B5EF4-FFF2-40B4-BE49-F238E27FC236}">
                <a16:creationId xmlns:a16="http://schemas.microsoft.com/office/drawing/2014/main" id="{5A55F015-AF2D-493E-92DB-5F2B352C9F8C}"/>
              </a:ext>
            </a:extLst>
          </p:cNvPr>
          <p:cNvSpPr txBox="1">
            <a:spLocks/>
          </p:cNvSpPr>
          <p:nvPr/>
        </p:nvSpPr>
        <p:spPr>
          <a:xfrm>
            <a:off x="6996038" y="2920175"/>
            <a:ext cx="1547400" cy="18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ntano Sans"/>
              <a:buChar char="⊷"/>
              <a:defRPr sz="1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ntano Sans"/>
              <a:buChar char="⊶"/>
              <a:defRPr sz="1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ntano Sans"/>
              <a:buChar char="⊸"/>
              <a:defRPr sz="1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ntano Sans"/>
              <a:buChar char="●"/>
              <a:defRPr sz="1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ntano Sans"/>
              <a:buChar char="○"/>
              <a:defRPr sz="1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ntano Sans"/>
              <a:buChar char="■"/>
              <a:defRPr sz="1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ntano Sans"/>
              <a:buChar char="●"/>
              <a:defRPr sz="1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ntano Sans"/>
              <a:buChar char="○"/>
              <a:defRPr sz="1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ntano Sans"/>
              <a:buChar char="■"/>
              <a:defRPr sz="1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Font typeface="Pontano Sans"/>
              <a:buNone/>
            </a:pPr>
            <a:r>
              <a:rPr lang="en-US" b="1" dirty="0"/>
              <a:t>Advisors</a:t>
            </a:r>
          </a:p>
          <a:p>
            <a:pPr marL="0" indent="0">
              <a:buFont typeface="Pontano Sans"/>
              <a:buNone/>
            </a:pPr>
            <a:r>
              <a:rPr lang="en" sz="1200" b="1" dirty="0"/>
              <a:t>Mo Medwani</a:t>
            </a:r>
          </a:p>
          <a:p>
            <a:pPr marL="0" indent="0">
              <a:buFont typeface="Pontano Sans"/>
              <a:buNone/>
            </a:pPr>
            <a:r>
              <a:rPr lang="en" sz="1200" b="1" dirty="0"/>
              <a:t>Edward Bujak</a:t>
            </a:r>
            <a:endParaRPr lang="en" sz="1200" dirty="0"/>
          </a:p>
        </p:txBody>
      </p:sp>
      <p:pic>
        <p:nvPicPr>
          <p:cNvPr id="11" name="Google Shape;151;p19">
            <a:extLst>
              <a:ext uri="{FF2B5EF4-FFF2-40B4-BE49-F238E27FC236}">
                <a16:creationId xmlns:a16="http://schemas.microsoft.com/office/drawing/2014/main" id="{88EB3E12-B881-4707-87F0-28B63E5FFB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1478" r="12854" b="8625"/>
          <a:stretch/>
        </p:blipFill>
        <p:spPr>
          <a:xfrm rot="18378651">
            <a:off x="182353" y="361458"/>
            <a:ext cx="2097305" cy="2689444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9283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ctrTitle" idx="4294967295"/>
          </p:nvPr>
        </p:nvSpPr>
        <p:spPr>
          <a:xfrm>
            <a:off x="880939" y="285760"/>
            <a:ext cx="5886450" cy="8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Background</a:t>
            </a: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4294967295"/>
          </p:nvPr>
        </p:nvSpPr>
        <p:spPr>
          <a:xfrm>
            <a:off x="209549" y="1196339"/>
            <a:ext cx="8665509" cy="3836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What do you do if you’re lost in the woods, you’re starving, and your only source of food is potentially poisonous mushrooms?</a:t>
            </a:r>
          </a:p>
          <a:p>
            <a:pPr lvl="1"/>
            <a:r>
              <a:rPr lang="en-US" sz="2000" dirty="0"/>
              <a:t>Panic. Run around in circles. (</a:t>
            </a:r>
            <a:r>
              <a:rPr lang="en-US" sz="2000" i="1" dirty="0"/>
              <a:t>Outcome: run into an angry bear.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Screw it. Grab the juiciest mushroom and dig in! (</a:t>
            </a:r>
            <a:r>
              <a:rPr lang="en-US" sz="2000" i="1" dirty="0"/>
              <a:t>Outcome: nasty food poisoning.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Psh. Who needs to eat? (</a:t>
            </a:r>
            <a:r>
              <a:rPr lang="en-US" sz="2000" i="1" dirty="0"/>
              <a:t>Outcome: starve.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None of the above.</a:t>
            </a:r>
          </a:p>
          <a:p>
            <a:r>
              <a:rPr lang="en-US" sz="2000" dirty="0"/>
              <a:t>Of course, we’re going with (D)! After all, we’re data scientists, right? And good data scientist should always carry 2 things: A laptop and </a:t>
            </a:r>
            <a:r>
              <a:rPr lang="en-US" sz="2000" i="1" dirty="0"/>
              <a:t>a dataset of poisonous/non-poisonous mushrooms</a:t>
            </a:r>
            <a:r>
              <a:rPr lang="en-US" sz="2000" dirty="0"/>
              <a:t> :-)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*Copy Paste from Problem Statement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134" name="Google Shape;134;p17"/>
          <p:cNvSpPr/>
          <p:nvPr/>
        </p:nvSpPr>
        <p:spPr>
          <a:xfrm rot="1553879">
            <a:off x="6347127" y="4258802"/>
            <a:ext cx="1651751" cy="79938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/>
          <p:nvPr/>
        </p:nvSpPr>
        <p:spPr>
          <a:xfrm rot="-7428817">
            <a:off x="6743967" y="2685824"/>
            <a:ext cx="640974" cy="998333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51;p19">
            <a:extLst>
              <a:ext uri="{FF2B5EF4-FFF2-40B4-BE49-F238E27FC236}">
                <a16:creationId xmlns:a16="http://schemas.microsoft.com/office/drawing/2014/main" id="{950940BB-E86C-46D8-ACD1-E8D87B560C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1478" r="12854" b="8625"/>
          <a:stretch/>
        </p:blipFill>
        <p:spPr>
          <a:xfrm rot="1335582">
            <a:off x="6266247" y="2482525"/>
            <a:ext cx="725011" cy="1102197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5025035" y="1169487"/>
            <a:ext cx="3359475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Project Objective</a:t>
            </a:r>
            <a:endParaRPr dirty="0"/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1"/>
          </p:nvPr>
        </p:nvSpPr>
        <p:spPr>
          <a:xfrm>
            <a:off x="4105874" y="1860387"/>
            <a:ext cx="4581001" cy="21840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Objective is to predict whether a mushroom found in the wild is poisonous or not. </a:t>
            </a:r>
          </a:p>
        </p:txBody>
      </p:sp>
      <p:sp>
        <p:nvSpPr>
          <p:cNvPr id="150" name="Google Shape;150;p19"/>
          <p:cNvSpPr txBox="1">
            <a:spLocks noGrp="1"/>
          </p:cNvSpPr>
          <p:nvPr>
            <p:ph type="sldNum" idx="12"/>
          </p:nvPr>
        </p:nvSpPr>
        <p:spPr>
          <a:xfrm>
            <a:off x="76209" y="477290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 t="21478" r="12854" b="8625"/>
          <a:stretch/>
        </p:blipFill>
        <p:spPr>
          <a:xfrm rot="-226003">
            <a:off x="1599738" y="1500708"/>
            <a:ext cx="2413373" cy="2903426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FE8250-5D59-467A-AFA3-1640DD369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0" y="3820103"/>
            <a:ext cx="388620" cy="5636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9"/>
          <p:cNvSpPr txBox="1">
            <a:spLocks noGrp="1"/>
          </p:cNvSpPr>
          <p:nvPr>
            <p:ph type="title"/>
          </p:nvPr>
        </p:nvSpPr>
        <p:spPr>
          <a:xfrm>
            <a:off x="4320075" y="4360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Descriptive Questions</a:t>
            </a:r>
            <a:endParaRPr dirty="0"/>
          </a:p>
        </p:txBody>
      </p:sp>
      <p:sp>
        <p:nvSpPr>
          <p:cNvPr id="371" name="Google Shape;371;p39"/>
          <p:cNvSpPr txBox="1">
            <a:spLocks noGrp="1"/>
          </p:cNvSpPr>
          <p:nvPr>
            <p:ph type="body" idx="1"/>
          </p:nvPr>
        </p:nvSpPr>
        <p:spPr>
          <a:xfrm>
            <a:off x="4320075" y="1236975"/>
            <a:ext cx="43668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/>
              <a:t>Which are the top 3 important characteristics to identify a poisonous Mushroom?</a:t>
            </a:r>
          </a:p>
          <a:p>
            <a:r>
              <a:rPr lang="en-US" sz="1600" dirty="0"/>
              <a:t>What are common characteristics between non-poisonous and poisonous mushrooms?  </a:t>
            </a:r>
          </a:p>
          <a:p>
            <a:r>
              <a:rPr lang="en-US" sz="1600" dirty="0"/>
              <a:t>What external factors (moss, soil, trees and animals nearby, etc.) impact the poisonous nature of a  mushroom? </a:t>
            </a:r>
          </a:p>
        </p:txBody>
      </p:sp>
      <p:sp>
        <p:nvSpPr>
          <p:cNvPr id="373" name="Google Shape;373;p3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74" name="Google Shape;374;p39"/>
          <p:cNvPicPr preferRelativeResize="0"/>
          <p:nvPr/>
        </p:nvPicPr>
        <p:blipFill rotWithShape="1">
          <a:blip r:embed="rId3">
            <a:alphaModFix/>
          </a:blip>
          <a:srcRect l="8436" r="8444"/>
          <a:stretch/>
        </p:blipFill>
        <p:spPr>
          <a:xfrm rot="-226005">
            <a:off x="1585500" y="1475773"/>
            <a:ext cx="2433561" cy="2927735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9"/>
          <p:cNvSpPr txBox="1">
            <a:spLocks noGrp="1"/>
          </p:cNvSpPr>
          <p:nvPr>
            <p:ph type="title"/>
          </p:nvPr>
        </p:nvSpPr>
        <p:spPr>
          <a:xfrm>
            <a:off x="4320075" y="4360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-US" sz="3600" dirty="0"/>
              <a:t>Predictive Questions</a:t>
            </a:r>
          </a:p>
        </p:txBody>
      </p:sp>
      <p:sp>
        <p:nvSpPr>
          <p:cNvPr id="371" name="Google Shape;371;p39"/>
          <p:cNvSpPr txBox="1">
            <a:spLocks noGrp="1"/>
          </p:cNvSpPr>
          <p:nvPr>
            <p:ph type="body" idx="1"/>
          </p:nvPr>
        </p:nvSpPr>
        <p:spPr>
          <a:xfrm>
            <a:off x="4320075" y="1236975"/>
            <a:ext cx="43668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/>
              <a:t>What is the likelihood that a mushroom is safe in the wild?</a:t>
            </a:r>
          </a:p>
          <a:p>
            <a:r>
              <a:rPr lang="en-US" sz="1800" dirty="0"/>
              <a:t>What is the likelihood that a brown stalk-color-above-ring mushroom is poisonous?</a:t>
            </a:r>
            <a:endParaRPr lang="en-US" sz="1600" dirty="0"/>
          </a:p>
        </p:txBody>
      </p:sp>
      <p:sp>
        <p:nvSpPr>
          <p:cNvPr id="373" name="Google Shape;373;p3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74" name="Google Shape;374;p39"/>
          <p:cNvPicPr preferRelativeResize="0"/>
          <p:nvPr/>
        </p:nvPicPr>
        <p:blipFill rotWithShape="1">
          <a:blip r:embed="rId3">
            <a:alphaModFix/>
          </a:blip>
          <a:srcRect l="8436" r="8444"/>
          <a:stretch/>
        </p:blipFill>
        <p:spPr>
          <a:xfrm rot="-226005">
            <a:off x="1585500" y="1475773"/>
            <a:ext cx="2433561" cy="2927735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2677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4206313" y="460896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Analytics Base Table</a:t>
            </a:r>
            <a:endParaRPr dirty="0"/>
          </a:p>
        </p:txBody>
      </p:sp>
      <p:sp>
        <p:nvSpPr>
          <p:cNvPr id="228" name="Google Shape;228;p26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 descr="Diagram, Teams&#10;&#10;Description automatically generated">
            <a:extLst>
              <a:ext uri="{FF2B5EF4-FFF2-40B4-BE49-F238E27FC236}">
                <a16:creationId xmlns:a16="http://schemas.microsoft.com/office/drawing/2014/main" id="{18C0D53C-6386-4D5D-81F9-266A6F1D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55" y="1287142"/>
            <a:ext cx="9144000" cy="38563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3821999" y="928230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Communication Channels</a:t>
            </a:r>
            <a:endParaRPr dirty="0"/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2"/>
          </p:nvPr>
        </p:nvSpPr>
        <p:spPr>
          <a:xfrm>
            <a:off x="6325499" y="1667630"/>
            <a:ext cx="2361300" cy="23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484F56"/>
                </a:solidFill>
              </a:rPr>
              <a:t>Whatsapp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dirty="0">
                <a:solidFill>
                  <a:srgbClr val="484F56"/>
                </a:solidFill>
              </a:rPr>
              <a:t>Messaging, Announcements</a:t>
            </a:r>
            <a:endParaRPr sz="1200" dirty="0">
              <a:solidFill>
                <a:srgbClr val="484F56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84F56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body" idx="1"/>
          </p:nvPr>
        </p:nvSpPr>
        <p:spPr>
          <a:xfrm>
            <a:off x="3821999" y="1667630"/>
            <a:ext cx="2361300" cy="811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484F56"/>
                </a:solidFill>
              </a:rPr>
              <a:t>Trello</a:t>
            </a:r>
            <a:endParaRPr sz="2000" dirty="0">
              <a:solidFill>
                <a:srgbClr val="484F56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84F56"/>
                </a:solidFill>
              </a:rPr>
              <a:t>Project Management</a:t>
            </a:r>
            <a:endParaRPr dirty="0">
              <a:solidFill>
                <a:srgbClr val="484F56"/>
              </a:solidFill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19" name="Google Shape;119;p15"/>
          <p:cNvPicPr preferRelativeResize="0"/>
          <p:nvPr/>
        </p:nvPicPr>
        <p:blipFill rotWithShape="1">
          <a:blip r:embed="rId3">
            <a:alphaModFix/>
          </a:blip>
          <a:srcRect l="6329" r="44411"/>
          <a:stretch/>
        </p:blipFill>
        <p:spPr>
          <a:xfrm>
            <a:off x="523197" y="432200"/>
            <a:ext cx="1749091" cy="2663023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Google Shape;116;p15">
            <a:extLst>
              <a:ext uri="{FF2B5EF4-FFF2-40B4-BE49-F238E27FC236}">
                <a16:creationId xmlns:a16="http://schemas.microsoft.com/office/drawing/2014/main" id="{6B6F7019-3F4C-4997-908B-F1BF7AA1A746}"/>
              </a:ext>
            </a:extLst>
          </p:cNvPr>
          <p:cNvSpPr txBox="1">
            <a:spLocks/>
          </p:cNvSpPr>
          <p:nvPr/>
        </p:nvSpPr>
        <p:spPr>
          <a:xfrm>
            <a:off x="3893099" y="2571750"/>
            <a:ext cx="2361300" cy="81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⊷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⊶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⊸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●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○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■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●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○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■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484F56"/>
                </a:solidFill>
              </a:rPr>
              <a:t>Slack</a:t>
            </a:r>
            <a:endParaRPr lang="en-US" sz="2000" dirty="0">
              <a:solidFill>
                <a:srgbClr val="484F56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84F56"/>
                </a:solidFill>
              </a:rPr>
              <a:t>Organized Communications</a:t>
            </a:r>
            <a:endParaRPr lang="en-US" dirty="0">
              <a:solidFill>
                <a:srgbClr val="484F56"/>
              </a:solidFill>
            </a:endParaRPr>
          </a:p>
        </p:txBody>
      </p:sp>
      <p:sp>
        <p:nvSpPr>
          <p:cNvPr id="11" name="Google Shape;116;p15">
            <a:extLst>
              <a:ext uri="{FF2B5EF4-FFF2-40B4-BE49-F238E27FC236}">
                <a16:creationId xmlns:a16="http://schemas.microsoft.com/office/drawing/2014/main" id="{5E84261E-8930-4A28-83C9-17FBA2420C2F}"/>
              </a:ext>
            </a:extLst>
          </p:cNvPr>
          <p:cNvSpPr txBox="1">
            <a:spLocks/>
          </p:cNvSpPr>
          <p:nvPr/>
        </p:nvSpPr>
        <p:spPr>
          <a:xfrm>
            <a:off x="6325499" y="2571749"/>
            <a:ext cx="2361300" cy="81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⊷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⊶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⊸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●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○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■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●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○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■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484F56"/>
                </a:solidFill>
              </a:rPr>
              <a:t>Zoom</a:t>
            </a:r>
            <a:endParaRPr lang="en-US" sz="2000" dirty="0">
              <a:solidFill>
                <a:srgbClr val="484F56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84F56"/>
                </a:solidFill>
              </a:rPr>
              <a:t>Video Conferencing Tool</a:t>
            </a:r>
            <a:endParaRPr lang="en-US" dirty="0">
              <a:solidFill>
                <a:srgbClr val="484F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948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body" idx="1"/>
          </p:nvPr>
        </p:nvSpPr>
        <p:spPr>
          <a:xfrm>
            <a:off x="3136308" y="1613353"/>
            <a:ext cx="5001084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accent1"/>
                </a:solidFill>
              </a:rPr>
              <a:t>Questions? </a:t>
            </a:r>
            <a:endParaRPr sz="8000" dirty="0">
              <a:solidFill>
                <a:schemeClr val="accent1"/>
              </a:solidFill>
            </a:endParaRPr>
          </a:p>
        </p:txBody>
      </p:sp>
      <p:sp>
        <p:nvSpPr>
          <p:cNvPr id="142" name="Google Shape;142;p1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l="11022" t="10435" r="11022" b="10443"/>
          <a:stretch/>
        </p:blipFill>
        <p:spPr>
          <a:xfrm>
            <a:off x="1155808" y="601750"/>
            <a:ext cx="1642139" cy="2500206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</TotalTime>
  <Words>335</Words>
  <Application>Microsoft Office PowerPoint</Application>
  <PresentationFormat>On-screen Show (16:9)</PresentationFormat>
  <Paragraphs>58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Pontano Sans</vt:lpstr>
      <vt:lpstr>Dosis ExtraLight</vt:lpstr>
      <vt:lpstr>Arial</vt:lpstr>
      <vt:lpstr>Dosis</vt:lpstr>
      <vt:lpstr>Solanio template</vt:lpstr>
      <vt:lpstr> Data vs Wild Project # 2</vt:lpstr>
      <vt:lpstr>Project Team</vt:lpstr>
      <vt:lpstr>Project Background</vt:lpstr>
      <vt:lpstr>Project Objective</vt:lpstr>
      <vt:lpstr>Descriptive Questions</vt:lpstr>
      <vt:lpstr>Predictive Questions</vt:lpstr>
      <vt:lpstr>Analytics Base Table</vt:lpstr>
      <vt:lpstr>Project Communication Channels</vt:lpstr>
      <vt:lpstr>PowerPoint Presentation</vt:lpstr>
    </vt:vector>
  </TitlesOfParts>
  <Company>Project 2 - Data vs Wild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Data vs Wild</dc:title>
  <dc:creator>Tariq Rahiman;Prabhat Sharma;Ilham;Rizwan Mohammed;Hamza Khan</dc:creator>
  <cp:lastModifiedBy>Prabhat Sharma</cp:lastModifiedBy>
  <cp:revision>62</cp:revision>
  <dcterms:modified xsi:type="dcterms:W3CDTF">2021-02-18T21:25:01Z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_Steward">
    <vt:lpwstr>Tirmizi I u585405</vt:lpwstr>
  </property>
  <property fmtid="{D5CDD505-2E9C-101B-9397-08002B2CF9AE}" pid="3" name="Update_Footer">
    <vt:lpwstr>No</vt:lpwstr>
  </property>
  <property fmtid="{D5CDD505-2E9C-101B-9397-08002B2CF9AE}" pid="4" name="Radio_Button">
    <vt:lpwstr>RadioButton2</vt:lpwstr>
  </property>
  <property fmtid="{D5CDD505-2E9C-101B-9397-08002B2CF9AE}" pid="5" name="Information_Classification">
    <vt:lpwstr/>
  </property>
  <property fmtid="{D5CDD505-2E9C-101B-9397-08002B2CF9AE}" pid="6" name="Record_Title_ID">
    <vt:lpwstr>73</vt:lpwstr>
  </property>
  <property fmtid="{D5CDD505-2E9C-101B-9397-08002B2CF9AE}" pid="7" name="Initial_Creation_Date">
    <vt:filetime>1899-12-30T06:00:00Z</vt:filetime>
  </property>
  <property fmtid="{D5CDD505-2E9C-101B-9397-08002B2CF9AE}" pid="8" name="Retention_Period_Start_Date">
    <vt:filetime>2021-02-04T06:12:17Z</vt:filetime>
  </property>
  <property fmtid="{D5CDD505-2E9C-101B-9397-08002B2CF9AE}" pid="9" name="Last_Reviewed_Date">
    <vt:lpwstr/>
  </property>
  <property fmtid="{D5CDD505-2E9C-101B-9397-08002B2CF9AE}" pid="10" name="Retention_Review_Frequency">
    <vt:lpwstr/>
  </property>
</Properties>
</file>